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handoutMasterIdLst>
    <p:handoutMasterId r:id="rId15"/>
  </p:handoutMasterIdLst>
  <p:sldIdLst>
    <p:sldId id="256" r:id="rId2"/>
    <p:sldId id="606" r:id="rId3"/>
    <p:sldId id="599" r:id="rId4"/>
    <p:sldId id="600" r:id="rId5"/>
    <p:sldId id="602" r:id="rId6"/>
    <p:sldId id="566" r:id="rId7"/>
    <p:sldId id="603" r:id="rId8"/>
    <p:sldId id="605" r:id="rId9"/>
    <p:sldId id="604" r:id="rId10"/>
    <p:sldId id="601" r:id="rId11"/>
    <p:sldId id="586" r:id="rId12"/>
    <p:sldId id="558" r:id="rId13"/>
  </p:sldIdLst>
  <p:sldSz cx="9144000" cy="6858000" type="screen4x3"/>
  <p:notesSz cx="9842500" cy="6754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4F36"/>
    <a:srgbClr val="FFFF99"/>
    <a:srgbClr val="66FF33"/>
    <a:srgbClr val="FF33CC"/>
    <a:srgbClr val="000000"/>
    <a:srgbClr val="66CCFF"/>
    <a:srgbClr val="6699FF"/>
    <a:srgbClr val="00FF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1" autoAdjust="0"/>
    <p:restoredTop sz="94689" autoAdjust="0"/>
  </p:normalViewPr>
  <p:slideViewPr>
    <p:cSldViewPr>
      <p:cViewPr>
        <p:scale>
          <a:sx n="75" d="100"/>
          <a:sy n="75" d="100"/>
        </p:scale>
        <p:origin x="-704" y="-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656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76888" y="0"/>
            <a:ext cx="42656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16675"/>
            <a:ext cx="42656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76888" y="6416675"/>
            <a:ext cx="42656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E371082-692E-4333-AF19-EF71F674A7A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569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6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7475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5562600" y="0"/>
            <a:ext cx="426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7475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6600" y="533400"/>
            <a:ext cx="3352800" cy="2514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475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95400" y="3200400"/>
            <a:ext cx="7239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475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00800"/>
            <a:ext cx="426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7475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62600" y="6400800"/>
            <a:ext cx="426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6531291-C69B-424B-ACAA-06C3DCA7741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8131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1291-C69B-424B-ACAA-06C3DCA7741B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5D2EF-1825-4B1D-8ED7-B8F8E7E6587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03BE-5C79-4826-AAC0-5866E05F4D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0036-2FBC-4261-A697-3F13E4C21F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E30E-AC60-4EE3-939A-E74F599832B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1A39-A0EF-4B98-A524-DDC76CDC40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2600-1378-4779-B62C-11DF0CF932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BB90B-E5A4-4D93-866B-7AE1E19CF9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6173-9CA8-4C2E-B812-077245A3EED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E160-B5DF-4EC3-B514-E423979540E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92E2-7365-4C02-8E07-938C567809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A59C5BC-47B5-45D1-9F1E-EFE3F8C26E3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5445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C2A10EC-B3AD-4905-B2E0-CEAD596F4EE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48000"/>
                <a:satMod val="300000"/>
              </a:schemeClr>
            </a:gs>
            <a:gs pos="12000">
              <a:schemeClr val="bg2">
                <a:tint val="48000"/>
                <a:satMod val="300000"/>
              </a:schemeClr>
            </a:gs>
            <a:gs pos="20000">
              <a:schemeClr val="bg2">
                <a:tint val="49000"/>
                <a:satMod val="300000"/>
              </a:schemeClr>
            </a:gs>
            <a:gs pos="100000">
              <a:schemeClr val="bg2">
                <a:shade val="30000"/>
              </a:schemeClr>
            </a:gs>
          </a:gsLst>
          <a:path path="circle">
            <a:fillToRect l="10000" t="-25000" r="10000" b="12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8927975" cy="2016224"/>
          </a:xfrm>
          <a:solidFill>
            <a:srgbClr val="002060"/>
          </a:solidFill>
        </p:spPr>
        <p:txBody>
          <a:bodyPr lIns="180000" tIns="180000" rIns="180000" bIns="18000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0000"/>
            </a:pPr>
            <a:r>
              <a:rPr lang="en-US" altLang="zh-CN" sz="2800" dirty="0" smtClean="0">
                <a:solidFill>
                  <a:srgbClr val="FFFF00"/>
                </a:solidFill>
                <a:latin typeface="Tahoma" pitchFamily="34" charset="0"/>
                <a:ea typeface="+mn-ea"/>
                <a:cs typeface="Tahoma" pitchFamily="34" charset="0"/>
              </a:rPr>
              <a:t>Binary orbits as the driver of Gamma-ray emission and mass ejection in classical novae</a:t>
            </a:r>
            <a:br>
              <a:rPr lang="en-US" altLang="zh-CN" sz="2800" dirty="0" smtClean="0">
                <a:solidFill>
                  <a:srgbClr val="FFFF00"/>
                </a:solidFill>
                <a:latin typeface="Tahoma" pitchFamily="34" charset="0"/>
                <a:ea typeface="+mn-ea"/>
                <a:cs typeface="Tahoma" pitchFamily="34" charset="0"/>
              </a:rPr>
            </a:br>
            <a:r>
              <a:rPr lang="en-US" altLang="zh-CN" sz="2800" dirty="0" smtClean="0">
                <a:solidFill>
                  <a:srgbClr val="FFFF00"/>
                </a:solidFill>
                <a:latin typeface="Tahoma" pitchFamily="34" charset="0"/>
                <a:ea typeface="+mn-ea"/>
                <a:cs typeface="Tahoma" pitchFamily="34" charset="0"/>
              </a:rPr>
              <a:t/>
            </a:r>
            <a:br>
              <a:rPr lang="en-US" altLang="zh-CN" sz="2800" dirty="0" smtClean="0">
                <a:solidFill>
                  <a:srgbClr val="FFFF00"/>
                </a:solidFill>
                <a:latin typeface="Tahoma" pitchFamily="34" charset="0"/>
                <a:ea typeface="+mn-ea"/>
                <a:cs typeface="Tahoma" pitchFamily="34" charset="0"/>
              </a:rPr>
            </a:br>
            <a:r>
              <a:rPr lang="en-US" altLang="zh-CN" sz="2200" dirty="0" smtClean="0">
                <a:solidFill>
                  <a:srgbClr val="FFFF00"/>
                </a:solidFill>
                <a:latin typeface="Tahoma" pitchFamily="34" charset="0"/>
                <a:ea typeface="+mn-ea"/>
                <a:cs typeface="Tahoma" pitchFamily="34" charset="0"/>
              </a:rPr>
              <a:t>-- VLBI detection of the internal shocks in nova V959 Mon</a:t>
            </a:r>
            <a:endParaRPr lang="en-GB" sz="2200" dirty="0">
              <a:solidFill>
                <a:srgbClr val="FFFF00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2276872"/>
            <a:ext cx="8964488" cy="2592288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Jun Yang</a:t>
            </a:r>
            <a:endParaRPr lang="en-US" sz="18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nl-NL" sz="1800" i="1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Chalmers</a:t>
            </a:r>
            <a:r>
              <a:rPr lang="nl-NL" sz="1800" i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University of Technology, Onsala Space </a:t>
            </a:r>
            <a:r>
              <a:rPr lang="nl-NL" sz="1800" i="1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Observatory</a:t>
            </a:r>
            <a:r>
              <a:rPr lang="nl-NL" sz="1800" i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 Sweden </a:t>
            </a:r>
          </a:p>
          <a:p>
            <a:endParaRPr lang="en-US" sz="1800" i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Collaborators: L. </a:t>
            </a:r>
            <a:r>
              <a:rPr lang="en-US" sz="1800" b="1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Chomiuk</a:t>
            </a:r>
            <a:r>
              <a:rPr lang="en-US" sz="1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(US), J. D. </a:t>
            </a:r>
            <a:r>
              <a:rPr lang="en-US" sz="1800" b="1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Linford</a:t>
            </a:r>
            <a:r>
              <a:rPr lang="en-US" sz="1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(US), T.J. O’Brien (UK), Z. </a:t>
            </a:r>
            <a:r>
              <a:rPr lang="en-US" sz="1800" b="1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Paragi</a:t>
            </a:r>
            <a:r>
              <a:rPr lang="en-US" sz="1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(JIVE) , A.J. </a:t>
            </a:r>
            <a:r>
              <a:rPr lang="en-US" sz="1800" b="1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Mioduszewski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(NRAO), R.J. </a:t>
            </a:r>
            <a:r>
              <a:rPr lang="en-US" sz="1800" b="1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Beswick</a:t>
            </a:r>
            <a:r>
              <a:rPr lang="en-US" sz="1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(UK), C.C. Cheung (US), K. </a:t>
            </a:r>
            <a:r>
              <a:rPr lang="en-US" sz="1800" b="1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Mukai</a:t>
            </a:r>
            <a:r>
              <a:rPr lang="en-US" sz="1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(US), T. Nelson (US), V.A.R.M. </a:t>
            </a:r>
            <a:r>
              <a:rPr lang="en-US" sz="1800" b="1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Ribeiro</a:t>
            </a:r>
            <a:r>
              <a:rPr lang="en-US" sz="1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1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RU Nijmegen</a:t>
            </a:r>
            <a:r>
              <a:rPr lang="en-US" sz="1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)</a:t>
            </a:r>
            <a:r>
              <a:rPr lang="en-US" sz="1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 M.P. </a:t>
            </a:r>
            <a:r>
              <a:rPr lang="en-US" sz="1800" b="1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Rupen</a:t>
            </a:r>
            <a:r>
              <a:rPr lang="en-US" sz="1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(NRAO), J.L. </a:t>
            </a:r>
            <a:r>
              <a:rPr lang="en-US" sz="1800" b="1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Sokoloski</a:t>
            </a:r>
            <a:r>
              <a:rPr lang="en-US" sz="1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(US), J. Weston (US), Y. </a:t>
            </a:r>
            <a:r>
              <a:rPr lang="en-US" sz="1800" b="1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Zheng</a:t>
            </a:r>
            <a:r>
              <a:rPr lang="en-US" sz="1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(US), M.F. Bode (UK), S. </a:t>
            </a:r>
            <a:r>
              <a:rPr lang="en-US" sz="1800" b="1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Eyres</a:t>
            </a:r>
            <a:r>
              <a:rPr lang="en-US" sz="1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(UK), N. Roy (Germany), G.B. Taylor (US).</a:t>
            </a:r>
          </a:p>
        </p:txBody>
      </p:sp>
      <p:pic>
        <p:nvPicPr>
          <p:cNvPr id="9" name="Picture 2" descr="vlba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91880" y="5398267"/>
            <a:ext cx="1266293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v723montage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63688" y="5400000"/>
            <a:ext cx="1291454" cy="1260000"/>
          </a:xfrm>
          <a:prstGeom prst="rect">
            <a:avLst/>
          </a:prstGeom>
          <a:noFill/>
        </p:spPr>
      </p:pic>
      <p:pic>
        <p:nvPicPr>
          <p:cNvPr id="11" name="Picture 4" descr="rsoph-sokoloskietal200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21619" y="5400000"/>
            <a:ext cx="1842669" cy="1260000"/>
          </a:xfrm>
          <a:prstGeom prst="rect">
            <a:avLst/>
          </a:prstGeom>
          <a:noFill/>
        </p:spPr>
      </p:pic>
      <p:pic>
        <p:nvPicPr>
          <p:cNvPr id="13" name="Picture 12" descr="March21-nocrosses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7513468" y="5400000"/>
            <a:ext cx="1379012" cy="126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3528" y="5400000"/>
            <a:ext cx="982679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132859"/>
            <a:ext cx="2926080" cy="345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32856"/>
            <a:ext cx="2921508" cy="345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60848"/>
            <a:ext cx="304555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239367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Dirty Map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75856" y="239367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Dirty Map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00192" y="23488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Dirty Beam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45811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Nov 14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75856" y="45757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Dec 04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8059" y="5877272"/>
            <a:ext cx="858442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t least two extended thermal components can be identified in the dirty maps.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Their expansion rate: ~2 mas per day in EW direction.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expansion in EW direction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823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8996380" cy="1252728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/>
              <a:t>Simple illustration of the 2012 outburst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1305"/>
          <a:stretch/>
        </p:blipFill>
        <p:spPr>
          <a:xfrm>
            <a:off x="0" y="1628800"/>
            <a:ext cx="9144000" cy="22380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077072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dirty="0" smtClean="0"/>
              <a:t>The nova envelope (yellow ellipse) expands and interact with the binary system, yielding dense material in the equatorial plane. </a:t>
            </a:r>
          </a:p>
          <a:p>
            <a:pPr marL="342900" indent="-342900">
              <a:buAutoNum type="alphaLcPeriod"/>
            </a:pPr>
            <a:r>
              <a:rPr lang="en-US" dirty="0" smtClean="0"/>
              <a:t>The white dwarf powers a fast wind that is funneled towards the low-density poles (blue cones) . </a:t>
            </a:r>
            <a:r>
              <a:rPr lang="en-US" dirty="0" smtClean="0">
                <a:solidFill>
                  <a:srgbClr val="FF0000"/>
                </a:solidFill>
              </a:rPr>
              <a:t>The differential velocity produces shocks (orange lines), observed at the surface of the optically thick </a:t>
            </a:r>
            <a:r>
              <a:rPr lang="en-US" dirty="0" err="1" smtClean="0">
                <a:solidFill>
                  <a:srgbClr val="FF0000"/>
                </a:solidFill>
              </a:rPr>
              <a:t>ejecta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AutoNum type="alphaLcPeriod"/>
            </a:pPr>
            <a:r>
              <a:rPr lang="en-US" dirty="0" smtClean="0"/>
              <a:t>Once the wind ceases, the polar outflow will detach from the binary and quickly drop in density. The slower-expanding equatorial material will remain dense for longer, and will dominate the radio images at late times.  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16" y="1844824"/>
            <a:ext cx="9145016" cy="4320480"/>
          </a:xfrm>
        </p:spPr>
        <p:txBody>
          <a:bodyPr>
            <a:normAutofit fontScale="92500" lnSpcReduction="10000"/>
          </a:bodyPr>
          <a:lstStyle/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T</a:t>
            </a:r>
            <a:r>
              <a:rPr lang="en-GB" b="1" dirty="0" smtClean="0">
                <a:solidFill>
                  <a:srgbClr val="FF0000"/>
                </a:solidFill>
              </a:rPr>
              <a:t>he long-life tracer of the Gamma-ray emission, synchrotron emission, was revealed by the VLBI observations in nova V959 Mon. 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Binary orbits drives mass ejection and  Gamma-ray emission in </a:t>
            </a:r>
            <a:r>
              <a:rPr lang="en-GB" b="1" dirty="0">
                <a:solidFill>
                  <a:srgbClr val="FF0000"/>
                </a:solidFill>
              </a:rPr>
              <a:t>classical </a:t>
            </a:r>
            <a:r>
              <a:rPr lang="en-GB" b="1" dirty="0" smtClean="0">
                <a:solidFill>
                  <a:srgbClr val="FF0000"/>
                </a:solidFill>
              </a:rPr>
              <a:t>novae.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pPr marL="118872" indent="0">
              <a:buNone/>
            </a:pPr>
            <a:r>
              <a:rPr lang="en-GB" dirty="0" smtClean="0"/>
              <a:t>Reference</a:t>
            </a:r>
          </a:p>
          <a:p>
            <a:pPr marL="118872" indent="0">
              <a:buNone/>
            </a:pPr>
            <a:r>
              <a:rPr lang="en-GB" dirty="0" smtClean="0"/>
              <a:t>Laura </a:t>
            </a:r>
            <a:r>
              <a:rPr lang="en-GB" dirty="0" err="1" smtClean="0"/>
              <a:t>Chomiuk</a:t>
            </a:r>
            <a:r>
              <a:rPr lang="en-GB" dirty="0" smtClean="0"/>
              <a:t>, Justin D. </a:t>
            </a:r>
            <a:r>
              <a:rPr lang="en-GB" dirty="0" err="1" smtClean="0"/>
              <a:t>Linford</a:t>
            </a:r>
            <a:r>
              <a:rPr lang="en-GB" dirty="0" smtClean="0"/>
              <a:t>, Jun Yang, T.J. O’ Brien, </a:t>
            </a:r>
            <a:r>
              <a:rPr lang="en-GB" dirty="0" err="1" smtClean="0"/>
              <a:t>Zsolt</a:t>
            </a:r>
            <a:r>
              <a:rPr lang="en-GB" dirty="0" smtClean="0"/>
              <a:t> </a:t>
            </a:r>
            <a:r>
              <a:rPr lang="en-GB" dirty="0" err="1" smtClean="0"/>
              <a:t>Paragi</a:t>
            </a:r>
            <a:r>
              <a:rPr lang="en-GB" dirty="0" smtClean="0"/>
              <a:t> et al. 2014, Nature, doi:10.1038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424" b="8424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539552" y="1916832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smtClean="0">
                <a:solidFill>
                  <a:schemeClr val="bg1"/>
                </a:solidFill>
              </a:rPr>
              <a:t>nova </a:t>
            </a:r>
            <a:r>
              <a:rPr lang="en-US" dirty="0">
                <a:solidFill>
                  <a:schemeClr val="bg1"/>
                </a:solidFill>
              </a:rPr>
              <a:t>is a cataclysmic </a:t>
            </a:r>
            <a:r>
              <a:rPr lang="en-US" dirty="0" smtClean="0">
                <a:solidFill>
                  <a:schemeClr val="bg1"/>
                </a:solidFill>
              </a:rPr>
              <a:t>thermal nuclear </a:t>
            </a:r>
            <a:r>
              <a:rPr lang="en-US" dirty="0">
                <a:solidFill>
                  <a:schemeClr val="bg1"/>
                </a:solidFill>
              </a:rPr>
              <a:t>explosion on a white dwarf, which causes a sudden brightening of the star.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5734997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If </a:t>
            </a:r>
            <a:r>
              <a:rPr lang="en-US" dirty="0" smtClean="0">
                <a:solidFill>
                  <a:srgbClr val="FFFFFF"/>
                </a:solidFill>
              </a:rPr>
              <a:t>the </a:t>
            </a:r>
            <a:r>
              <a:rPr lang="en-US" dirty="0">
                <a:solidFill>
                  <a:srgbClr val="FFFFFF"/>
                </a:solidFill>
              </a:rPr>
              <a:t>companion </a:t>
            </a:r>
            <a:r>
              <a:rPr lang="en-US" dirty="0" smtClean="0">
                <a:solidFill>
                  <a:srgbClr val="FFFFFF"/>
                </a:solidFill>
              </a:rPr>
              <a:t>star </a:t>
            </a:r>
            <a:r>
              <a:rPr lang="en-US" dirty="0">
                <a:solidFill>
                  <a:srgbClr val="FFFFFF"/>
                </a:solidFill>
              </a:rPr>
              <a:t>overflows its Roche lobe, the white dwarf will </a:t>
            </a:r>
            <a:r>
              <a:rPr lang="en-US" dirty="0" smtClean="0">
                <a:solidFill>
                  <a:srgbClr val="FFFFFF"/>
                </a:solidFill>
              </a:rPr>
              <a:t>accrete </a:t>
            </a:r>
            <a:r>
              <a:rPr lang="en-US" dirty="0">
                <a:solidFill>
                  <a:srgbClr val="FFFFFF"/>
                </a:solidFill>
              </a:rPr>
              <a:t>gas from the companion's outer </a:t>
            </a:r>
            <a:r>
              <a:rPr lang="en-US" dirty="0" smtClean="0">
                <a:solidFill>
                  <a:srgbClr val="FFFFFF"/>
                </a:solidFill>
              </a:rPr>
              <a:t>atmosphere.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19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24936" cy="1252728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Classical</a:t>
            </a:r>
            <a:r>
              <a:rPr lang="nl-NL" sz="3600" dirty="0" smtClean="0"/>
              <a:t> Nova V959 Mon: 3rd Fermi Nova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751253" y="6300608"/>
            <a:ext cx="637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smtClean="0"/>
              <a:t>Fermi-LAT 1-day </a:t>
            </a:r>
            <a:r>
              <a:rPr lang="nl-NL" sz="1600" b="1" dirty="0" err="1" smtClean="0"/>
              <a:t>binned</a:t>
            </a:r>
            <a:r>
              <a:rPr lang="nl-NL" sz="1600" b="1" dirty="0" smtClean="0"/>
              <a:t> light curves of the </a:t>
            </a:r>
            <a:r>
              <a:rPr lang="nl-NL" sz="1600" b="1" dirty="0" err="1" smtClean="0"/>
              <a:t>four</a:t>
            </a:r>
            <a:r>
              <a:rPr lang="nl-NL" sz="1600" b="1" dirty="0" smtClean="0"/>
              <a:t> novae. </a:t>
            </a:r>
          </a:p>
          <a:p>
            <a:r>
              <a:rPr lang="nl-NL" sz="1600" b="1" dirty="0" smtClean="0"/>
              <a:t>Reference: The Fermi-LAT </a:t>
            </a:r>
            <a:r>
              <a:rPr lang="nl-NL" sz="1600" b="1" dirty="0" err="1" smtClean="0"/>
              <a:t>Collaboration</a:t>
            </a:r>
            <a:r>
              <a:rPr lang="nl-NL" sz="1600" b="1" dirty="0"/>
              <a:t> </a:t>
            </a:r>
            <a:r>
              <a:rPr lang="nl-NL" sz="1600" b="1" dirty="0" smtClean="0"/>
              <a:t>2014, </a:t>
            </a:r>
            <a:r>
              <a:rPr lang="nl-NL" sz="1600" b="1" dirty="0" err="1" smtClean="0"/>
              <a:t>Sci</a:t>
            </a:r>
            <a:r>
              <a:rPr lang="nl-NL" sz="1600" b="1" dirty="0" smtClean="0"/>
              <a:t>., 345, 554  </a:t>
            </a:r>
            <a:endParaRPr lang="en-US" sz="16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938" y="1498313"/>
            <a:ext cx="5532558" cy="47389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1520" y="2636912"/>
            <a:ext cx="8640960" cy="1080120"/>
          </a:xfrm>
          <a:prstGeom prst="rect">
            <a:avLst/>
          </a:prstGeom>
          <a:noFill/>
          <a:ln w="38100" cmpd="sng">
            <a:solidFill>
              <a:srgbClr val="FF0000">
                <a:alpha val="99000"/>
              </a:srgb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3528" y="2780928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V959 Mon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Peak</a:t>
            </a:r>
            <a:r>
              <a:rPr lang="en-US" b="1" dirty="0">
                <a:solidFill>
                  <a:srgbClr val="000000"/>
                </a:solidFill>
              </a:rPr>
              <a:t>: 2012 Jun 19 – Day </a:t>
            </a:r>
            <a:r>
              <a:rPr lang="en-US" b="1" dirty="0" smtClean="0">
                <a:solidFill>
                  <a:srgbClr val="000000"/>
                </a:solidFill>
              </a:rPr>
              <a:t>0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No early optical observations due to solar </a:t>
            </a:r>
            <a:r>
              <a:rPr lang="en-US" b="1" dirty="0" err="1" smtClean="0">
                <a:solidFill>
                  <a:srgbClr val="FF0000"/>
                </a:solidFill>
              </a:rPr>
              <a:t>congunction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3789040"/>
            <a:ext cx="3672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</a:rPr>
              <a:t># V959 Mon has a main-sequence companion, a low-density </a:t>
            </a:r>
            <a:r>
              <a:rPr lang="en-US" altLang="zh-CN" b="1" dirty="0" err="1" smtClean="0">
                <a:solidFill>
                  <a:srgbClr val="000000"/>
                </a:solidFill>
              </a:rPr>
              <a:t>circumbinary</a:t>
            </a:r>
            <a:r>
              <a:rPr lang="en-US" altLang="zh-CN" b="1" dirty="0" smtClean="0">
                <a:solidFill>
                  <a:srgbClr val="000000"/>
                </a:solidFill>
              </a:rPr>
              <a:t> environment, thus, </a:t>
            </a:r>
            <a:r>
              <a:rPr lang="en-US" altLang="zh-CN" b="1" dirty="0" smtClean="0">
                <a:solidFill>
                  <a:srgbClr val="FF0000"/>
                </a:solidFill>
              </a:rPr>
              <a:t>no shock acceleration in an interaction with surrounding material. </a:t>
            </a: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# The orbital </a:t>
            </a:r>
            <a:r>
              <a:rPr lang="en-US" altLang="zh-CN" b="1" dirty="0" smtClean="0">
                <a:solidFill>
                  <a:srgbClr val="FF0000"/>
                </a:solidFill>
              </a:rPr>
              <a:t>plane </a:t>
            </a:r>
            <a:r>
              <a:rPr lang="en-US" altLang="zh-CN" b="1" dirty="0" smtClean="0">
                <a:solidFill>
                  <a:srgbClr val="FF0000"/>
                </a:solidFill>
              </a:rPr>
              <a:t>is edge-on (Page et al. 2012)</a:t>
            </a:r>
          </a:p>
        </p:txBody>
      </p:sp>
    </p:spTree>
    <p:extLst>
      <p:ext uri="{BB962C8B-B14F-4D97-AF65-F5344CB8AC3E}">
        <p14:creationId xmlns:p14="http://schemas.microsoft.com/office/powerpoint/2010/main" val="3415626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55448"/>
            <a:ext cx="8229600" cy="1252728"/>
          </a:xfrm>
        </p:spPr>
        <p:txBody>
          <a:bodyPr/>
          <a:lstStyle/>
          <a:p>
            <a:r>
              <a:rPr lang="en-US" dirty="0" smtClean="0"/>
              <a:t>Radio light curves and spectra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4077072"/>
            <a:ext cx="4824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JVLA </a:t>
            </a:r>
            <a:r>
              <a:rPr lang="nl-NL" b="1" dirty="0" err="1" smtClean="0"/>
              <a:t>multi-frequency</a:t>
            </a:r>
            <a:r>
              <a:rPr lang="nl-NL" b="1" dirty="0" smtClean="0"/>
              <a:t> radio light curves</a:t>
            </a:r>
          </a:p>
          <a:p>
            <a:r>
              <a:rPr lang="nl-NL" b="1" dirty="0" smtClean="0"/>
              <a:t> (</a:t>
            </a:r>
            <a:r>
              <a:rPr lang="nl-NL" b="1" dirty="0" err="1" smtClean="0"/>
              <a:t>Chomiuk</a:t>
            </a:r>
            <a:r>
              <a:rPr lang="nl-NL" b="1" dirty="0"/>
              <a:t> </a:t>
            </a:r>
            <a:r>
              <a:rPr lang="nl-NL" b="1" dirty="0" smtClean="0"/>
              <a:t>in Stella Novae: Past </a:t>
            </a:r>
            <a:r>
              <a:rPr lang="nl-NL" b="1" dirty="0" err="1" smtClean="0"/>
              <a:t>and</a:t>
            </a:r>
            <a:r>
              <a:rPr lang="nl-NL" b="1" dirty="0" smtClean="0"/>
              <a:t> </a:t>
            </a:r>
            <a:r>
              <a:rPr lang="nl-NL" b="1" dirty="0" err="1" smtClean="0"/>
              <a:t>Future</a:t>
            </a:r>
            <a:r>
              <a:rPr lang="nl-NL" b="1" dirty="0" smtClean="0"/>
              <a:t> Decades)</a:t>
            </a:r>
          </a:p>
          <a:p>
            <a:endParaRPr lang="nl-NL" b="1" dirty="0"/>
          </a:p>
          <a:p>
            <a:r>
              <a:rPr lang="nl-NL" b="1" dirty="0" err="1"/>
              <a:t>Assuming</a:t>
            </a:r>
            <a:r>
              <a:rPr lang="nl-NL" b="1" dirty="0"/>
              <a:t> t=0 on </a:t>
            </a:r>
            <a:r>
              <a:rPr lang="nl-NL" b="1" dirty="0" err="1"/>
              <a:t>June</a:t>
            </a:r>
            <a:r>
              <a:rPr lang="nl-NL" b="1" dirty="0"/>
              <a:t> 22 </a:t>
            </a:r>
            <a:r>
              <a:rPr lang="nl-NL" b="1" dirty="0" smtClean="0"/>
              <a:t>2012</a:t>
            </a:r>
            <a:endParaRPr lang="nl-NL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551" t="2498" r="3197"/>
          <a:stretch/>
        </p:blipFill>
        <p:spPr>
          <a:xfrm>
            <a:off x="107504" y="2099733"/>
            <a:ext cx="5147733" cy="43299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817"/>
          <a:stretch/>
        </p:blipFill>
        <p:spPr>
          <a:xfrm>
            <a:off x="5220072" y="2060848"/>
            <a:ext cx="1980273" cy="2088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4149080"/>
            <a:ext cx="1656184" cy="2193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304" y="4149080"/>
            <a:ext cx="1557886" cy="21243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5576" y="1619508"/>
            <a:ext cx="77768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Flat spectrum at low frequencies. Non-thermal emission?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52120" y="1916832"/>
            <a:ext cx="504056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488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549" b="2128"/>
          <a:stretch/>
        </p:blipFill>
        <p:spPr>
          <a:xfrm>
            <a:off x="683568" y="-2233"/>
            <a:ext cx="7560840" cy="688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29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Evolution of radio morphology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661248"/>
            <a:ext cx="8229684" cy="1124744"/>
          </a:xfrm>
        </p:spPr>
        <p:txBody>
          <a:bodyPr>
            <a:noAutofit/>
          </a:bodyPr>
          <a:lstStyle/>
          <a:p>
            <a:r>
              <a:rPr lang="en-GB" sz="2000" b="1" dirty="0" smtClean="0"/>
              <a:t>Together with the VLBA imaging results, the average expansion speed of the pair of knot is </a:t>
            </a:r>
            <a:r>
              <a:rPr lang="en-GB" sz="2000" b="1" dirty="0" smtClean="0">
                <a:solidFill>
                  <a:srgbClr val="FF0000"/>
                </a:solidFill>
              </a:rPr>
              <a:t>0.4 mas/day. Tb ~ 2 x  10^6 K</a:t>
            </a:r>
          </a:p>
          <a:p>
            <a:r>
              <a:rPr lang="en-GB" sz="2000" b="1" dirty="0" smtClean="0"/>
              <a:t>There is also a 3</a:t>
            </a:r>
            <a:r>
              <a:rPr lang="en-GB" sz="2000" b="1" baseline="30000" dirty="0" smtClean="0"/>
              <a:t>rd</a:t>
            </a:r>
            <a:r>
              <a:rPr lang="en-GB" sz="2000" b="1" dirty="0" smtClean="0"/>
              <a:t> VLBI knot detected on 2012 Oct 10</a:t>
            </a:r>
          </a:p>
          <a:p>
            <a:endParaRPr lang="en-GB" sz="2000" b="1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6639" r="3858" b="6570"/>
          <a:stretch/>
        </p:blipFill>
        <p:spPr bwMode="auto">
          <a:xfrm>
            <a:off x="539552" y="1806878"/>
            <a:ext cx="7824487" cy="385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483768" y="3861048"/>
            <a:ext cx="576064" cy="576064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55722" y="4139788"/>
            <a:ext cx="191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FF00"/>
                </a:solidFill>
              </a:rPr>
              <a:t>35.5±0.2 </a:t>
            </a:r>
            <a:r>
              <a:rPr lang="nl-NL" b="1" dirty="0" err="1" smtClean="0">
                <a:solidFill>
                  <a:srgbClr val="FFFF00"/>
                </a:solidFill>
              </a:rPr>
              <a:t>mas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300192" y="3717032"/>
            <a:ext cx="648072" cy="648072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88224" y="406778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FF00"/>
                </a:solidFill>
              </a:rPr>
              <a:t>45.8±0.4 </a:t>
            </a:r>
            <a:r>
              <a:rPr lang="nl-NL" b="1" dirty="0" err="1" smtClean="0">
                <a:solidFill>
                  <a:srgbClr val="FFFF00"/>
                </a:solidFill>
              </a:rPr>
              <a:t>mas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e-MERLIN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1092" t="3610" r="2059" b="49197"/>
          <a:stretch/>
        </p:blipFill>
        <p:spPr>
          <a:xfrm>
            <a:off x="551078" y="1693332"/>
            <a:ext cx="5317066" cy="42878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8072" y="6093296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Only 19% radio flux density is restored in the e-EVN image.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2160" y="3485907"/>
            <a:ext cx="2592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Colour</a:t>
            </a:r>
            <a:endParaRPr lang="en-US" dirty="0" smtClean="0"/>
          </a:p>
          <a:p>
            <a:r>
              <a:rPr lang="en-US" dirty="0" smtClean="0"/>
              <a:t># e-MERLIN at 5.8 GHz</a:t>
            </a:r>
          </a:p>
          <a:p>
            <a:r>
              <a:rPr lang="en-US" dirty="0" smtClean="0"/>
              <a:t># Day 87</a:t>
            </a:r>
          </a:p>
          <a:p>
            <a:endParaRPr lang="en-US" dirty="0"/>
          </a:p>
          <a:p>
            <a:r>
              <a:rPr lang="en-US" dirty="0" smtClean="0"/>
              <a:t>Contours</a:t>
            </a:r>
          </a:p>
          <a:p>
            <a:r>
              <a:rPr lang="en-US" dirty="0" smtClean="0"/>
              <a:t># e-EVN at 5 GHz</a:t>
            </a:r>
          </a:p>
          <a:p>
            <a:r>
              <a:rPr lang="en-US" dirty="0" smtClean="0"/>
              <a:t># Day 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575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55448"/>
            <a:ext cx="6336704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VLBI knots </a:t>
            </a:r>
            <a:r>
              <a:rPr lang="en-US" dirty="0" err="1" smtClean="0"/>
              <a:t>vs</a:t>
            </a:r>
            <a:r>
              <a:rPr lang="en-US" dirty="0" smtClean="0"/>
              <a:t> VLA lobes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22" t="51024" r="3323" b="2392"/>
          <a:stretch/>
        </p:blipFill>
        <p:spPr>
          <a:xfrm>
            <a:off x="287867" y="1628800"/>
            <a:ext cx="8449733" cy="3353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5157192"/>
            <a:ext cx="788436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Evolution of VLA radio morphology: almost 90 </a:t>
            </a:r>
            <a:r>
              <a:rPr lang="en-US" sz="2000" b="1" dirty="0" err="1" smtClean="0">
                <a:solidFill>
                  <a:srgbClr val="FF0000"/>
                </a:solidFill>
              </a:rPr>
              <a:t>deg</a:t>
            </a:r>
            <a:r>
              <a:rPr lang="en-US" sz="2000" b="1" dirty="0" smtClean="0">
                <a:solidFill>
                  <a:srgbClr val="FF0000"/>
                </a:solidFill>
              </a:rPr>
              <a:t> flip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084168" y="4005064"/>
            <a:ext cx="504056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1397" y="5805264"/>
            <a:ext cx="8259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Left: 36.5 GHz VLA color image of the thermal </a:t>
            </a:r>
            <a:r>
              <a:rPr lang="en-US" dirty="0" err="1" smtClean="0"/>
              <a:t>ejecta</a:t>
            </a:r>
            <a:r>
              <a:rPr lang="en-US" dirty="0" smtClean="0"/>
              <a:t> on day 126. Contours are the VLBI-detected knots on day 113</a:t>
            </a:r>
          </a:p>
          <a:p>
            <a:r>
              <a:rPr lang="en-US" dirty="0" smtClean="0"/>
              <a:t>Right: 36.5 GHz VLA images on day 615 (</a:t>
            </a:r>
            <a:r>
              <a:rPr lang="en-US" dirty="0" err="1" smtClean="0"/>
              <a:t>colour</a:t>
            </a:r>
            <a:r>
              <a:rPr lang="en-US" dirty="0" smtClean="0"/>
              <a:t>) and day 126 (contours).</a:t>
            </a:r>
          </a:p>
        </p:txBody>
      </p:sp>
    </p:spTree>
    <p:extLst>
      <p:ext uri="{BB962C8B-B14F-4D97-AF65-F5344CB8AC3E}">
        <p14:creationId xmlns:p14="http://schemas.microsoft.com/office/powerpoint/2010/main" val="1366009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363272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JVLA observations of expansion rate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82" r="282"/>
          <a:stretch>
            <a:fillRect/>
          </a:stretch>
        </p:blipFill>
        <p:spPr>
          <a:xfrm>
            <a:off x="251520" y="1844824"/>
            <a:ext cx="4483928" cy="25202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916833"/>
            <a:ext cx="4427984" cy="3131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365104"/>
            <a:ext cx="4248472" cy="6608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040" y="5013176"/>
            <a:ext cx="882047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13.5 GHz </a:t>
            </a:r>
          </a:p>
          <a:p>
            <a:r>
              <a:rPr lang="en-US" dirty="0" smtClean="0"/>
              <a:t>0.64 mas/day along major axis (EW),             0.62 mas/day along minor axis (NS).</a:t>
            </a:r>
          </a:p>
          <a:p>
            <a:r>
              <a:rPr lang="en-US" dirty="0" smtClean="0"/>
              <a:t>36.5 GHz</a:t>
            </a:r>
          </a:p>
          <a:p>
            <a:r>
              <a:rPr lang="en-US" dirty="0" smtClean="0"/>
              <a:t>0.37 mas/day along major axis (EW),             0.66 mas/day along minor axis (NS).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EW Direction: Optically thin.                      NS Direction: </a:t>
            </a:r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rgbClr val="FF0000"/>
                </a:solidFill>
              </a:rPr>
              <a:t>ptically thick.   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10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1287</TotalTime>
  <Words>790</Words>
  <Application>Microsoft Macintosh PowerPoint</Application>
  <PresentationFormat>On-screen Show (4:3)</PresentationFormat>
  <Paragraphs>68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Module</vt:lpstr>
      <vt:lpstr>Binary orbits as the driver of Gamma-ray emission and mass ejection in classical novae  -- VLBI detection of the internal shocks in nova V959 Mon</vt:lpstr>
      <vt:lpstr>Nova</vt:lpstr>
      <vt:lpstr>Classical Nova V959 Mon: 3rd Fermi Nova</vt:lpstr>
      <vt:lpstr>Radio light curves and spectra</vt:lpstr>
      <vt:lpstr>PowerPoint Presentation</vt:lpstr>
      <vt:lpstr>Evolution of radio morphology</vt:lpstr>
      <vt:lpstr>e-MERLIN image</vt:lpstr>
      <vt:lpstr>VLBI knots vs VLA lobes </vt:lpstr>
      <vt:lpstr>JVLA observations of expansion rate</vt:lpstr>
      <vt:lpstr>Fast expansion in EW direction</vt:lpstr>
      <vt:lpstr>Simple illustration of the 2012 outburst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Jun Yang</cp:lastModifiedBy>
  <cp:revision>706</cp:revision>
  <dcterms:created xsi:type="dcterms:W3CDTF">1601-01-01T00:00:00Z</dcterms:created>
  <dcterms:modified xsi:type="dcterms:W3CDTF">2014-10-09T12:30:05Z</dcterms:modified>
</cp:coreProperties>
</file>